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82" r:id="rId4"/>
    <p:sldId id="283" r:id="rId5"/>
    <p:sldId id="284" r:id="rId6"/>
    <p:sldId id="285" r:id="rId7"/>
    <p:sldId id="270" r:id="rId8"/>
    <p:sldId id="265" r:id="rId9"/>
    <p:sldId id="286" r:id="rId10"/>
    <p:sldId id="291" r:id="rId11"/>
    <p:sldId id="287" r:id="rId12"/>
    <p:sldId id="288" r:id="rId13"/>
    <p:sldId id="276" r:id="rId14"/>
    <p:sldId id="289" r:id="rId15"/>
    <p:sldId id="275" r:id="rId16"/>
    <p:sldId id="266" r:id="rId17"/>
  </p:sldIdLst>
  <p:sldSz cx="12192000" cy="6858000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Inter Light" panose="020B0604020202020204" charset="0"/>
      <p:regular r:id="rId29"/>
      <p: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62591" autoAdjust="0"/>
  </p:normalViewPr>
  <p:slideViewPr>
    <p:cSldViewPr snapToGrid="0" showGuides="1">
      <p:cViewPr varScale="1">
        <p:scale>
          <a:sx n="73" d="100"/>
          <a:sy n="73" d="100"/>
        </p:scale>
        <p:origin x="648" y="54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Средняя оценка пользователей</c:v>
                </c:pt>
              </c:strCache>
            </c:strRef>
          </c:tx>
          <c:spPr>
            <a:solidFill>
              <a:srgbClr val="9A262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Sheet1!$A$3:$A$5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82.75</c:v>
                </c:pt>
                <c:pt idx="1">
                  <c:v>84.31</c:v>
                </c:pt>
                <c:pt idx="2">
                  <c:v>88.13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2-47C3-8576-7140A1069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9633247"/>
        <c:axId val="940983391"/>
      </c:barChart>
      <c:dateAx>
        <c:axId val="6796332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>
                    <a:solidFill>
                      <a:schemeClr val="bg1"/>
                    </a:solidFill>
                  </a:rPr>
                  <a:t>Год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40983391"/>
        <c:crosses val="autoZero"/>
        <c:auto val="0"/>
        <c:lblOffset val="100"/>
        <c:baseTimeUnit val="days"/>
      </c:dateAx>
      <c:valAx>
        <c:axId val="940983391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  <a:alpha val="2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>
                    <a:solidFill>
                      <a:schemeClr val="bg1"/>
                    </a:solidFill>
                  </a:rPr>
                  <a:t>Средняя оценка пользователей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63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CCC3-7A00-4BC5-AF9C-61373872DEE3}" type="datetimeFigureOut">
              <a:rPr lang="ru-RU" smtClean="0"/>
              <a:t>23.02.2023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5C57C-A1D2-465F-BFBB-A717F91F60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02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C57C-A1D2-465F-BFBB-A717F91F60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24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В анализируемых нами данных по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Нетфликс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было представлено 13 рейтинговых групп, из 2х разных систем оценки. : 6 групп относящихся к Системе рейтингов для фильмов Американской киноассоциации MPAA, принятой в 1968г в США. 7 групп из Система оценки телевизионного контента TVPG, принятой в США в 1997 Обе системы базируются на оценке пригодности фильма для определенной возрастной аудитории на основе содержания кинокартины. UR и NR без рейтинга. UR также означает, что картина вышла в прокат до принятия системы рейтингов MPAA. Также в анализируемых данных мы обнаружили отсутствие рейтинговой группы NС-17 (MPAA), которая предназначена для зрителей от 17 лет, но в данных ,была группа аналогичная ей из другой системы оценки - TV-MA. Еще мы выявили одинаковые по возрастному ограничению группы (PG и TV-PG) и G и TV-G .PG и TV-PG группы фильмов, которые могут быть не подходящими для детей по мнению их родителей и нуждаются в одобрение со стороны родителей для просмотра или означают родительское сопровождение при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просмотре.Группы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G и TV-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Gподходят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для всех возрастных групп. Рейтинг Американской киноассоциации играет важную роль в прокатной судьбе фильма. Чем меньше возрастных ограничений у фильма ,тем больше количество публики и прибыли при его показе.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5C57C-A1D2-465F-BFBB-A717F91F60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8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5C57C-A1D2-465F-BFBB-A717F91F60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31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23/02/2023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5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23-02-2023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E1E0E6B-ED4D-49C9-AB7D-EE7944623539}"/>
              </a:ext>
            </a:extLst>
          </p:cNvPr>
          <p:cNvGrpSpPr/>
          <p:nvPr/>
        </p:nvGrpSpPr>
        <p:grpSpPr>
          <a:xfrm>
            <a:off x="3530859" y="2735724"/>
            <a:ext cx="5146416" cy="1384838"/>
            <a:chOff x="3283107" y="2671620"/>
            <a:chExt cx="5622870" cy="15130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7FD19-8E71-4DF0-9E20-6C765FF65978}"/>
                </a:ext>
              </a:extLst>
            </p:cNvPr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>
                <a:gd name="connsiteX0" fmla="*/ 535589 w 769710"/>
                <a:gd name="connsiteY0" fmla="*/ 855864 h 1512689"/>
                <a:gd name="connsiteX1" fmla="*/ 535589 w 769710"/>
                <a:gd name="connsiteY1" fmla="*/ 269656 h 1512689"/>
                <a:gd name="connsiteX2" fmla="*/ 534074 w 769710"/>
                <a:gd name="connsiteY2" fmla="*/ 21886 h 1512689"/>
                <a:gd name="connsiteX3" fmla="*/ 555713 w 769710"/>
                <a:gd name="connsiteY3" fmla="*/ -258 h 1512689"/>
                <a:gd name="connsiteX4" fmla="*/ 748880 w 769710"/>
                <a:gd name="connsiteY4" fmla="*/ -258 h 1512689"/>
                <a:gd name="connsiteX5" fmla="*/ 768861 w 769710"/>
                <a:gd name="connsiteY5" fmla="*/ 28594 h 1512689"/>
                <a:gd name="connsiteX6" fmla="*/ 768861 w 769710"/>
                <a:gd name="connsiteY6" fmla="*/ 535747 h 1512689"/>
                <a:gd name="connsiteX7" fmla="*/ 769438 w 769710"/>
                <a:gd name="connsiteY7" fmla="*/ 1388768 h 1512689"/>
                <a:gd name="connsiteX8" fmla="*/ 736474 w 769710"/>
                <a:gd name="connsiteY8" fmla="*/ 1424833 h 1512689"/>
                <a:gd name="connsiteX9" fmla="*/ 533064 w 769710"/>
                <a:gd name="connsiteY9" fmla="*/ 1446905 h 1512689"/>
                <a:gd name="connsiteX10" fmla="*/ 499668 w 769710"/>
                <a:gd name="connsiteY10" fmla="*/ 1426059 h 1512689"/>
                <a:gd name="connsiteX11" fmla="*/ 352881 w 769710"/>
                <a:gd name="connsiteY11" fmla="*/ 1006041 h 1512689"/>
                <a:gd name="connsiteX12" fmla="*/ 244685 w 769710"/>
                <a:gd name="connsiteY12" fmla="*/ 694147 h 1512689"/>
                <a:gd name="connsiteX13" fmla="*/ 234081 w 769710"/>
                <a:gd name="connsiteY13" fmla="*/ 683183 h 1512689"/>
                <a:gd name="connsiteX14" fmla="*/ 234081 w 769710"/>
                <a:gd name="connsiteY14" fmla="*/ 721701 h 1512689"/>
                <a:gd name="connsiteX15" fmla="*/ 234514 w 769710"/>
                <a:gd name="connsiteY15" fmla="*/ 1453613 h 1512689"/>
                <a:gd name="connsiteX16" fmla="*/ 202344 w 769710"/>
                <a:gd name="connsiteY16" fmla="*/ 1488020 h 1512689"/>
                <a:gd name="connsiteX17" fmla="*/ 31033 w 769710"/>
                <a:gd name="connsiteY17" fmla="*/ 1511390 h 1512689"/>
                <a:gd name="connsiteX18" fmla="*/ -272 w 769710"/>
                <a:gd name="connsiteY18" fmla="*/ 1483909 h 1512689"/>
                <a:gd name="connsiteX19" fmla="*/ -272 w 769710"/>
                <a:gd name="connsiteY19" fmla="*/ 31552 h 1512689"/>
                <a:gd name="connsiteX20" fmla="*/ 32187 w 769710"/>
                <a:gd name="connsiteY20" fmla="*/ -114 h 1512689"/>
                <a:gd name="connsiteX21" fmla="*/ 196501 w 769710"/>
                <a:gd name="connsiteY21" fmla="*/ -114 h 1512689"/>
                <a:gd name="connsiteX22" fmla="*/ 229393 w 769710"/>
                <a:gd name="connsiteY22" fmla="*/ 23112 h 1512689"/>
                <a:gd name="connsiteX23" fmla="*/ 450691 w 769710"/>
                <a:gd name="connsiteY23" fmla="*/ 636225 h 1512689"/>
                <a:gd name="connsiteX24" fmla="*/ 525779 w 769710"/>
                <a:gd name="connsiteY24" fmla="*/ 843890 h 1512689"/>
                <a:gd name="connsiteX25" fmla="*/ 535589 w 769710"/>
                <a:gd name="connsiteY25" fmla="*/ 855864 h 151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710" h="1512689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66003-8ACD-4347-91D9-D7AFAE2F22CA}"/>
                </a:ext>
              </a:extLst>
            </p:cNvPr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>
                <a:gd name="connsiteX0" fmla="*/ 416586 w 858921"/>
                <a:gd name="connsiteY0" fmla="*/ 1030859 h 1512047"/>
                <a:gd name="connsiteX1" fmla="*/ 274560 w 858921"/>
                <a:gd name="connsiteY1" fmla="*/ 1357684 h 1512047"/>
                <a:gd name="connsiteX2" fmla="*/ 264102 w 858921"/>
                <a:gd name="connsiteY2" fmla="*/ 1381127 h 1512047"/>
                <a:gd name="connsiteX3" fmla="*/ 180357 w 858921"/>
                <a:gd name="connsiteY3" fmla="*/ 1429671 h 1512047"/>
                <a:gd name="connsiteX4" fmla="*/ 14456 w 858921"/>
                <a:gd name="connsiteY4" fmla="*/ 1412792 h 1512047"/>
                <a:gd name="connsiteX5" fmla="*/ 2843 w 858921"/>
                <a:gd name="connsiteY5" fmla="*/ 1393605 h 1512047"/>
                <a:gd name="connsiteX6" fmla="*/ 285236 w 858921"/>
                <a:gd name="connsiteY6" fmla="*/ 744427 h 1512047"/>
                <a:gd name="connsiteX7" fmla="*/ 286462 w 858921"/>
                <a:gd name="connsiteY7" fmla="*/ 687876 h 1512047"/>
                <a:gd name="connsiteX8" fmla="*/ 28017 w 858921"/>
                <a:gd name="connsiteY8" fmla="*/ 25137 h 1512047"/>
                <a:gd name="connsiteX9" fmla="*/ 45112 w 858921"/>
                <a:gd name="connsiteY9" fmla="*/ -253 h 1512047"/>
                <a:gd name="connsiteX10" fmla="*/ 247078 w 858921"/>
                <a:gd name="connsiteY10" fmla="*/ -253 h 1512047"/>
                <a:gd name="connsiteX11" fmla="*/ 280042 w 858921"/>
                <a:gd name="connsiteY11" fmla="*/ 23406 h 1512047"/>
                <a:gd name="connsiteX12" fmla="*/ 424665 w 858921"/>
                <a:gd name="connsiteY12" fmla="*/ 397693 h 1512047"/>
                <a:gd name="connsiteX13" fmla="*/ 430291 w 858921"/>
                <a:gd name="connsiteY13" fmla="*/ 403031 h 1512047"/>
                <a:gd name="connsiteX14" fmla="*/ 456763 w 858921"/>
                <a:gd name="connsiteY14" fmla="*/ 347490 h 1512047"/>
                <a:gd name="connsiteX15" fmla="*/ 597346 w 858921"/>
                <a:gd name="connsiteY15" fmla="*/ 21386 h 1512047"/>
                <a:gd name="connsiteX16" fmla="*/ 626848 w 858921"/>
                <a:gd name="connsiteY16" fmla="*/ -253 h 1512047"/>
                <a:gd name="connsiteX17" fmla="*/ 840212 w 858921"/>
                <a:gd name="connsiteY17" fmla="*/ -253 h 1512047"/>
                <a:gd name="connsiteX18" fmla="*/ 854638 w 858921"/>
                <a:gd name="connsiteY18" fmla="*/ 22324 h 1512047"/>
                <a:gd name="connsiteX19" fmla="*/ 597707 w 858921"/>
                <a:gd name="connsiteY19" fmla="*/ 613798 h 1512047"/>
                <a:gd name="connsiteX20" fmla="*/ 586238 w 858921"/>
                <a:gd name="connsiteY20" fmla="*/ 640125 h 1512047"/>
                <a:gd name="connsiteX21" fmla="*/ 581982 w 858921"/>
                <a:gd name="connsiteY21" fmla="*/ 803213 h 1512047"/>
                <a:gd name="connsiteX22" fmla="*/ 824127 w 858921"/>
                <a:gd name="connsiteY22" fmla="*/ 1423540 h 1512047"/>
                <a:gd name="connsiteX23" fmla="*/ 847857 w 858921"/>
                <a:gd name="connsiteY23" fmla="*/ 1485067 h 1512047"/>
                <a:gd name="connsiteX24" fmla="*/ 826218 w 858921"/>
                <a:gd name="connsiteY24" fmla="*/ 1509880 h 1512047"/>
                <a:gd name="connsiteX25" fmla="*/ 640769 w 858921"/>
                <a:gd name="connsiteY25" fmla="*/ 1485428 h 1512047"/>
                <a:gd name="connsiteX26" fmla="*/ 573471 w 858921"/>
                <a:gd name="connsiteY26" fmla="*/ 1429743 h 1512047"/>
                <a:gd name="connsiteX27" fmla="*/ 423799 w 858921"/>
                <a:gd name="connsiteY27" fmla="*/ 1041678 h 1512047"/>
                <a:gd name="connsiteX28" fmla="*/ 416586 w 858921"/>
                <a:gd name="connsiteY28" fmla="*/ 1030859 h 15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8921" h="1512047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5DBB9-573B-4B06-8461-F1F7C5A18E53}"/>
                </a:ext>
              </a:extLst>
            </p:cNvPr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>
                <a:gd name="connsiteX0" fmla="*/ 232 w 653651"/>
                <a:gd name="connsiteY0" fmla="*/ 698684 h 1396785"/>
                <a:gd name="connsiteX1" fmla="*/ -273 w 653651"/>
                <a:gd name="connsiteY1" fmla="*/ 30318 h 1396785"/>
                <a:gd name="connsiteX2" fmla="*/ 30095 w 653651"/>
                <a:gd name="connsiteY2" fmla="*/ -265 h 1396785"/>
                <a:gd name="connsiteX3" fmla="*/ 621569 w 653651"/>
                <a:gd name="connsiteY3" fmla="*/ -265 h 1396785"/>
                <a:gd name="connsiteX4" fmla="*/ 653306 w 653651"/>
                <a:gd name="connsiteY4" fmla="*/ 32266 h 1396785"/>
                <a:gd name="connsiteX5" fmla="*/ 653306 w 653651"/>
                <a:gd name="connsiteY5" fmla="*/ 202207 h 1396785"/>
                <a:gd name="connsiteX6" fmla="*/ 620270 w 653651"/>
                <a:gd name="connsiteY6" fmla="*/ 236541 h 1396785"/>
                <a:gd name="connsiteX7" fmla="*/ 262717 w 653651"/>
                <a:gd name="connsiteY7" fmla="*/ 235315 h 1396785"/>
                <a:gd name="connsiteX8" fmla="*/ 233865 w 653651"/>
                <a:gd name="connsiteY8" fmla="*/ 264167 h 1396785"/>
                <a:gd name="connsiteX9" fmla="*/ 233865 w 653651"/>
                <a:gd name="connsiteY9" fmla="*/ 526291 h 1396785"/>
                <a:gd name="connsiteX10" fmla="*/ 265458 w 653651"/>
                <a:gd name="connsiteY10" fmla="*/ 558966 h 1396785"/>
                <a:gd name="connsiteX11" fmla="*/ 527799 w 653651"/>
                <a:gd name="connsiteY11" fmla="*/ 557812 h 1396785"/>
                <a:gd name="connsiteX12" fmla="*/ 555064 w 653651"/>
                <a:gd name="connsiteY12" fmla="*/ 585655 h 1396785"/>
                <a:gd name="connsiteX13" fmla="*/ 555064 w 653651"/>
                <a:gd name="connsiteY13" fmla="*/ 764251 h 1396785"/>
                <a:gd name="connsiteX14" fmla="*/ 527799 w 653651"/>
                <a:gd name="connsiteY14" fmla="*/ 792238 h 1396785"/>
                <a:gd name="connsiteX15" fmla="*/ 265458 w 653651"/>
                <a:gd name="connsiteY15" fmla="*/ 791084 h 1396785"/>
                <a:gd name="connsiteX16" fmla="*/ 233865 w 653651"/>
                <a:gd name="connsiteY16" fmla="*/ 823687 h 1396785"/>
                <a:gd name="connsiteX17" fmla="*/ 233865 w 653651"/>
                <a:gd name="connsiteY17" fmla="*/ 1114663 h 1396785"/>
                <a:gd name="connsiteX18" fmla="*/ 263438 w 653651"/>
                <a:gd name="connsiteY18" fmla="*/ 1141856 h 1396785"/>
                <a:gd name="connsiteX19" fmla="*/ 628565 w 653651"/>
                <a:gd name="connsiteY19" fmla="*/ 1116394 h 1396785"/>
                <a:gd name="connsiteX20" fmla="*/ 653234 w 653651"/>
                <a:gd name="connsiteY20" fmla="*/ 1139404 h 1396785"/>
                <a:gd name="connsiteX21" fmla="*/ 653234 w 653651"/>
                <a:gd name="connsiteY21" fmla="*/ 1326944 h 1396785"/>
                <a:gd name="connsiteX22" fmla="*/ 630441 w 653651"/>
                <a:gd name="connsiteY22" fmla="*/ 1350820 h 1396785"/>
                <a:gd name="connsiteX23" fmla="*/ 300009 w 653651"/>
                <a:gd name="connsiteY23" fmla="*/ 1373469 h 1396785"/>
                <a:gd name="connsiteX24" fmla="*/ 27426 w 653651"/>
                <a:gd name="connsiteY24" fmla="*/ 1396118 h 1396785"/>
                <a:gd name="connsiteX25" fmla="*/ 305 w 653651"/>
                <a:gd name="connsiteY25" fmla="*/ 1370295 h 1396785"/>
                <a:gd name="connsiteX26" fmla="*/ 232 w 653651"/>
                <a:gd name="connsiteY26" fmla="*/ 698684 h 139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3651" h="1396785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B25F8F-A5A6-4BC2-981F-2A20467C0914}"/>
                </a:ext>
              </a:extLst>
            </p:cNvPr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>
                <a:gd name="connsiteX0" fmla="*/ 523 w 663375"/>
                <a:gd name="connsiteY0" fmla="*/ 658219 h 1317013"/>
                <a:gd name="connsiteX1" fmla="*/ -54 w 663375"/>
                <a:gd name="connsiteY1" fmla="*/ 33060 h 1317013"/>
                <a:gd name="connsiteX2" fmla="*/ 34208 w 663375"/>
                <a:gd name="connsiteY2" fmla="*/ -265 h 1317013"/>
                <a:gd name="connsiteX3" fmla="*/ 630948 w 663375"/>
                <a:gd name="connsiteY3" fmla="*/ -265 h 1317013"/>
                <a:gd name="connsiteX4" fmla="*/ 663046 w 663375"/>
                <a:gd name="connsiteY4" fmla="*/ 31905 h 1317013"/>
                <a:gd name="connsiteX5" fmla="*/ 663046 w 663375"/>
                <a:gd name="connsiteY5" fmla="*/ 210430 h 1317013"/>
                <a:gd name="connsiteX6" fmla="*/ 636790 w 663375"/>
                <a:gd name="connsiteY6" fmla="*/ 236325 h 1317013"/>
                <a:gd name="connsiteX7" fmla="*/ 267769 w 663375"/>
                <a:gd name="connsiteY7" fmla="*/ 235171 h 1317013"/>
                <a:gd name="connsiteX8" fmla="*/ 235237 w 663375"/>
                <a:gd name="connsiteY8" fmla="*/ 269072 h 1317013"/>
                <a:gd name="connsiteX9" fmla="*/ 235237 w 663375"/>
                <a:gd name="connsiteY9" fmla="*/ 519655 h 1317013"/>
                <a:gd name="connsiteX10" fmla="*/ 259329 w 663375"/>
                <a:gd name="connsiteY10" fmla="*/ 544180 h 1317013"/>
                <a:gd name="connsiteX11" fmla="*/ 530325 w 663375"/>
                <a:gd name="connsiteY11" fmla="*/ 543242 h 1317013"/>
                <a:gd name="connsiteX12" fmla="*/ 560404 w 663375"/>
                <a:gd name="connsiteY12" fmla="*/ 574042 h 1317013"/>
                <a:gd name="connsiteX13" fmla="*/ 560404 w 663375"/>
                <a:gd name="connsiteY13" fmla="*/ 747156 h 1317013"/>
                <a:gd name="connsiteX14" fmla="*/ 529027 w 663375"/>
                <a:gd name="connsiteY14" fmla="*/ 779904 h 1317013"/>
                <a:gd name="connsiteX15" fmla="*/ 263801 w 663375"/>
                <a:gd name="connsiteY15" fmla="*/ 778605 h 1317013"/>
                <a:gd name="connsiteX16" fmla="*/ 234949 w 663375"/>
                <a:gd name="connsiteY16" fmla="*/ 808107 h 1317013"/>
                <a:gd name="connsiteX17" fmla="*/ 235886 w 663375"/>
                <a:gd name="connsiteY17" fmla="*/ 1289148 h 1317013"/>
                <a:gd name="connsiteX18" fmla="*/ 209054 w 663375"/>
                <a:gd name="connsiteY18" fmla="*/ 1316702 h 1317013"/>
                <a:gd name="connsiteX19" fmla="*/ 30313 w 663375"/>
                <a:gd name="connsiteY19" fmla="*/ 1316702 h 1317013"/>
                <a:gd name="connsiteX20" fmla="*/ -270 w 663375"/>
                <a:gd name="connsiteY20" fmla="*/ 1286551 h 1317013"/>
                <a:gd name="connsiteX21" fmla="*/ 523 w 663375"/>
                <a:gd name="connsiteY21" fmla="*/ 658219 h 131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3375" h="1317013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564613-2945-47F7-A860-9CF0BCC4BABD}"/>
                </a:ext>
              </a:extLst>
            </p:cNvPr>
            <p:cNvSpPr/>
            <p:nvPr/>
          </p:nvSpPr>
          <p:spPr>
            <a:xfrm>
              <a:off x="5089957" y="2671841"/>
              <a:ext cx="734852" cy="1330420"/>
            </a:xfrm>
            <a:custGeom>
              <a:avLst/>
              <a:gdLst>
                <a:gd name="connsiteX0" fmla="*/ 249476 w 734852"/>
                <a:gd name="connsiteY0" fmla="*/ 781849 h 1330420"/>
                <a:gd name="connsiteX1" fmla="*/ 249981 w 734852"/>
                <a:gd name="connsiteY1" fmla="*/ 265968 h 1330420"/>
                <a:gd name="connsiteX2" fmla="*/ 220119 w 734852"/>
                <a:gd name="connsiteY2" fmla="*/ 235168 h 1330420"/>
                <a:gd name="connsiteX3" fmla="*/ 26880 w 734852"/>
                <a:gd name="connsiteY3" fmla="*/ 236250 h 1330420"/>
                <a:gd name="connsiteX4" fmla="*/ -241 w 734852"/>
                <a:gd name="connsiteY4" fmla="*/ 208335 h 1330420"/>
                <a:gd name="connsiteX5" fmla="*/ -241 w 734852"/>
                <a:gd name="connsiteY5" fmla="*/ 26782 h 1330420"/>
                <a:gd name="connsiteX6" fmla="*/ 24644 w 734852"/>
                <a:gd name="connsiteY6" fmla="*/ -267 h 1330420"/>
                <a:gd name="connsiteX7" fmla="*/ 708229 w 734852"/>
                <a:gd name="connsiteY7" fmla="*/ -267 h 1330420"/>
                <a:gd name="connsiteX8" fmla="*/ 734557 w 734852"/>
                <a:gd name="connsiteY8" fmla="*/ 25772 h 1330420"/>
                <a:gd name="connsiteX9" fmla="*/ 734557 w 734852"/>
                <a:gd name="connsiteY9" fmla="*/ 210211 h 1330420"/>
                <a:gd name="connsiteX10" fmla="*/ 708013 w 734852"/>
                <a:gd name="connsiteY10" fmla="*/ 235962 h 1330420"/>
                <a:gd name="connsiteX11" fmla="*/ 514774 w 734852"/>
                <a:gd name="connsiteY11" fmla="*/ 235024 h 1330420"/>
                <a:gd name="connsiteX12" fmla="*/ 484335 w 734852"/>
                <a:gd name="connsiteY12" fmla="*/ 265535 h 1330420"/>
                <a:gd name="connsiteX13" fmla="*/ 485417 w 734852"/>
                <a:gd name="connsiteY13" fmla="*/ 1288641 h 1330420"/>
                <a:gd name="connsiteX14" fmla="*/ 452669 w 734852"/>
                <a:gd name="connsiteY14" fmla="*/ 1323264 h 1330420"/>
                <a:gd name="connsiteX15" fmla="*/ 271188 w 734852"/>
                <a:gd name="connsiteY15" fmla="*/ 1330044 h 1330420"/>
                <a:gd name="connsiteX16" fmla="*/ 249548 w 734852"/>
                <a:gd name="connsiteY16" fmla="*/ 1300470 h 1330420"/>
                <a:gd name="connsiteX17" fmla="*/ 249476 w 734852"/>
                <a:gd name="connsiteY17" fmla="*/ 781849 h 133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4852" h="133042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7233B5D-2E07-4DE3-B402-4AAEE249CD72}"/>
                </a:ext>
              </a:extLst>
            </p:cNvPr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>
                <a:gd name="connsiteX0" fmla="*/ 304 w 648400"/>
                <a:gd name="connsiteY0" fmla="*/ 663918 h 1359913"/>
                <a:gd name="connsiteX1" fmla="*/ -200 w 648400"/>
                <a:gd name="connsiteY1" fmla="*/ 30104 h 1359913"/>
                <a:gd name="connsiteX2" fmla="*/ 30455 w 648400"/>
                <a:gd name="connsiteY2" fmla="*/ -192 h 1359913"/>
                <a:gd name="connsiteX3" fmla="*/ 200540 w 648400"/>
                <a:gd name="connsiteY3" fmla="*/ -192 h 1359913"/>
                <a:gd name="connsiteX4" fmla="*/ 234658 w 648400"/>
                <a:gd name="connsiteY4" fmla="*/ 32700 h 1359913"/>
                <a:gd name="connsiteX5" fmla="*/ 233288 w 648400"/>
                <a:gd name="connsiteY5" fmla="*/ 1069799 h 1359913"/>
                <a:gd name="connsiteX6" fmla="*/ 270219 w 648400"/>
                <a:gd name="connsiteY6" fmla="*/ 1106802 h 1359913"/>
                <a:gd name="connsiteX7" fmla="*/ 624165 w 648400"/>
                <a:gd name="connsiteY7" fmla="*/ 1124907 h 1359913"/>
                <a:gd name="connsiteX8" fmla="*/ 648113 w 648400"/>
                <a:gd name="connsiteY8" fmla="*/ 1151019 h 1359913"/>
                <a:gd name="connsiteX9" fmla="*/ 648113 w 648400"/>
                <a:gd name="connsiteY9" fmla="*/ 1338198 h 1359913"/>
                <a:gd name="connsiteX10" fmla="*/ 624887 w 648400"/>
                <a:gd name="connsiteY10" fmla="*/ 1359477 h 1359913"/>
                <a:gd name="connsiteX11" fmla="*/ 46540 w 648400"/>
                <a:gd name="connsiteY11" fmla="*/ 1329903 h 1359913"/>
                <a:gd name="connsiteX12" fmla="*/ 593 w 648400"/>
                <a:gd name="connsiteY12" fmla="*/ 1283307 h 1359913"/>
                <a:gd name="connsiteX13" fmla="*/ 304 w 648400"/>
                <a:gd name="connsiteY13" fmla="*/ 663918 h 135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400" h="1359913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7043D5-DDC2-43C5-8DC8-4A76EB0AFEAC}"/>
                </a:ext>
              </a:extLst>
            </p:cNvPr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>
                <a:gd name="connsiteX0" fmla="*/ 235309 w 236304"/>
                <a:gd name="connsiteY0" fmla="*/ 698470 h 1392345"/>
                <a:gd name="connsiteX1" fmla="*/ 235958 w 236304"/>
                <a:gd name="connsiteY1" fmla="*/ 1364166 h 1392345"/>
                <a:gd name="connsiteX2" fmla="*/ 206024 w 236304"/>
                <a:gd name="connsiteY2" fmla="*/ 1391432 h 1392345"/>
                <a:gd name="connsiteX3" fmla="*/ 33559 w 236304"/>
                <a:gd name="connsiteY3" fmla="*/ 1378665 h 1392345"/>
                <a:gd name="connsiteX4" fmla="*/ -271 w 236304"/>
                <a:gd name="connsiteY4" fmla="*/ 1343681 h 1392345"/>
                <a:gd name="connsiteX5" fmla="*/ 307 w 236304"/>
                <a:gd name="connsiteY5" fmla="*/ 620352 h 1392345"/>
                <a:gd name="connsiteX6" fmla="*/ -198 w 236304"/>
                <a:gd name="connsiteY6" fmla="*/ 32484 h 1392345"/>
                <a:gd name="connsiteX7" fmla="*/ 31828 w 236304"/>
                <a:gd name="connsiteY7" fmla="*/ -191 h 1392345"/>
                <a:gd name="connsiteX8" fmla="*/ 201985 w 236304"/>
                <a:gd name="connsiteY8" fmla="*/ -191 h 1392345"/>
                <a:gd name="connsiteX9" fmla="*/ 236031 w 236304"/>
                <a:gd name="connsiteY9" fmla="*/ 32701 h 1392345"/>
                <a:gd name="connsiteX10" fmla="*/ 235309 w 236304"/>
                <a:gd name="connsiteY10" fmla="*/ 698470 h 139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04" h="1392345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 w="7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5" y="1219909"/>
            <a:ext cx="10580912" cy="5387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E2AC89-7A66-5874-F237-60F46CFFB8CE}"/>
              </a:ext>
            </a:extLst>
          </p:cNvPr>
          <p:cNvSpPr txBox="1"/>
          <p:nvPr/>
        </p:nvSpPr>
        <p:spPr>
          <a:xfrm>
            <a:off x="404950" y="573578"/>
            <a:ext cx="1161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Рейтинговые группы из данных</a:t>
            </a:r>
            <a:r>
              <a:rPr lang="en-US" sz="28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NETFLIX</a:t>
            </a:r>
            <a:r>
              <a:rPr lang="ru-RU" sz="28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 </a:t>
            </a:r>
            <a:endParaRPr lang="en-IN" sz="28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04950" y="0"/>
            <a:ext cx="114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4.1 Анализ</a:t>
            </a:r>
            <a:r>
              <a:rPr lang="en-US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рейтинговых групп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114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4.2 Анализ</a:t>
            </a:r>
            <a:r>
              <a:rPr lang="en-US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рейтинговых групп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9" y="1612462"/>
            <a:ext cx="5308199" cy="40071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74" y="1612462"/>
            <a:ext cx="6259017" cy="40071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1049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09" y="180566"/>
            <a:ext cx="4009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4.3 ВЫВОДЫ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: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209007" y="826897"/>
            <a:ext cx="11265781" cy="583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Рассмотрено 13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рейтинговых групп из двух систем оценки: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для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фильмов Американской киноассоциации MPAA (1968г, США) 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для телевизионного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контента TVPG (1997г, США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).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ru-RU" dirty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 данных отсутствует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рейтинговая группа  NС-17 (MPAA), которая предназначена для зрителей от 17 лет, но есть аналогичная TV-MA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ru-RU" dirty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Есть одинаковые по возрастному ограничению группы PG, TV-PG и G и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TV-G</a:t>
            </a:r>
            <a:r>
              <a:rPr lang="ru-RU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TV-14 </a:t>
            </a: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PG-13</a:t>
            </a:r>
            <a:endParaRPr lang="en-US" dirty="0" smtClean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ru-RU" dirty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При отдельном рассмотрении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групп</a:t>
            </a:r>
            <a:r>
              <a:rPr lang="en-US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самы</a:t>
            </a: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е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крупные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по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количеству:</a:t>
            </a:r>
            <a: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TV-14</a:t>
            </a:r>
            <a:r>
              <a:rPr lang="en-US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=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21,2 %,  TV-MA </a:t>
            </a:r>
            <a:r>
              <a:rPr lang="en-US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=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16,4% и PG </a:t>
            </a:r>
            <a:r>
              <a:rPr lang="en-US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=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15,2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%.</a:t>
            </a:r>
            <a:endParaRPr lang="en-US" dirty="0" smtClean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lvl="0" algn="just">
              <a:lnSpc>
                <a:spcPct val="107000"/>
              </a:lnSpc>
            </a:pPr>
            <a:endParaRPr lang="ru-RU" dirty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При рассмотрении объединенных групп </a:t>
            </a:r>
            <a:r>
              <a:rPr lang="en-US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PG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+ </a:t>
            </a:r>
            <a:r>
              <a:rPr lang="en-US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TV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-</a:t>
            </a:r>
            <a:r>
              <a:rPr lang="en-US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PG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 </a:t>
            </a:r>
            <a:r>
              <a:rPr lang="en-US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G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+ </a:t>
            </a:r>
            <a:r>
              <a:rPr lang="en-US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TV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-</a:t>
            </a:r>
            <a:r>
              <a:rPr lang="en-US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G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и </a:t>
            </a:r>
            <a:r>
              <a:rPr lang="en-US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PG-13</a:t>
            </a:r>
            <a:r>
              <a:rPr lang="ru-RU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+T</a:t>
            </a:r>
            <a:r>
              <a:rPr lang="ru-RU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V-14</a:t>
            </a:r>
            <a:r>
              <a:rPr lang="ru-RU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по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возрастному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ограничению, </a:t>
            </a: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самыми крупными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оказались:</a:t>
            </a:r>
            <a: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(TV-14+PG-13</a:t>
            </a:r>
            <a:r>
              <a:rPr lang="en-US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)</a:t>
            </a:r>
            <a:r>
              <a:rPr lang="ru-RU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= 23,6%, </a:t>
            </a:r>
            <a:r>
              <a:rPr lang="en-US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PG </a:t>
            </a:r>
            <a:r>
              <a:rPr lang="en-US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group (PG+TV-PG) =21,8%, </a:t>
            </a:r>
            <a:r>
              <a:rPr lang="en-US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TV-MA=16,4%</a:t>
            </a:r>
          </a:p>
          <a:p>
            <a:pPr lvl="0" algn="just">
              <a:lnSpc>
                <a:spcPct val="107000"/>
              </a:lnSpc>
            </a:pPr>
            <a:endParaRPr lang="ru-RU" dirty="0">
              <a:solidFill>
                <a:schemeClr val="bg1"/>
              </a:solidFill>
              <a:effectLst/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Большая часть фильмов/сериалов рассчитана на аудиторию с небольшим возрастным </a:t>
            </a:r>
            <a:r>
              <a:rPr lang="ru-RU" dirty="0" smtClean="0">
                <a:solidFill>
                  <a:schemeClr val="bg1"/>
                </a:solidFill>
                <a:effectLst/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ограничением 13-14 лет</a:t>
            </a:r>
            <a:endParaRPr lang="ru-RU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841426" y="386892"/>
            <a:ext cx="647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5.1 Сравнение 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фильмов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99" y="1131755"/>
            <a:ext cx="3289820" cy="185198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" y="1131755"/>
            <a:ext cx="3292423" cy="185198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700088" y="3082276"/>
            <a:ext cx="3433761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Описание</a:t>
            </a:r>
            <a:endParaRPr lang="en-US" sz="1400" b="0" i="0" dirty="0">
              <a:solidFill>
                <a:schemeClr val="bg1"/>
              </a:solidFill>
              <a:effectLst/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Жанр: Анимация, Семейный, Приключение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Рейтинг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TV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G</a:t>
            </a: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Дата выхода: 1997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/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11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/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20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Продолжительность: 1 ч 34 мин.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Страна производства: США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Продюсерская компания: 20th </a:t>
            </a:r>
            <a:r>
              <a:rPr lang="ru-RU" sz="14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Century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Fox</a:t>
            </a:r>
            <a:endParaRPr lang="en-US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Оценка пользователей: 93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endParaRPr lang="en-IN" sz="1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4547412" y="3014909"/>
            <a:ext cx="3433761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Описание</a:t>
            </a:r>
            <a:endParaRPr lang="en-US" sz="1400" b="0" i="0" dirty="0">
              <a:solidFill>
                <a:schemeClr val="bg1"/>
              </a:solidFill>
              <a:effectLst/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Жанр: Криминальная драма, сериал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Рейтинг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TV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TV-MA</a:t>
            </a: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Дата выхода: 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2008/01/20 – 2013/09/29</a:t>
            </a: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Продолжительность: 5 сезонов,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62 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серии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Страна производства: США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Продюсерская компания: 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AMC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Оценка пользователей: 97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endParaRPr lang="en-IN" sz="1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10" name="Picture Placeholder 23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12" y="1131755"/>
            <a:ext cx="3292423" cy="185198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253399" y="3082276"/>
            <a:ext cx="3433761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Описание</a:t>
            </a:r>
            <a:endParaRPr lang="en-US" sz="1400" b="0" i="0" dirty="0">
              <a:solidFill>
                <a:schemeClr val="bg1"/>
              </a:solidFill>
              <a:effectLst/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Жанр: Комедия-драма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Рейтинг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TV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TV-MA</a:t>
            </a: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Дата выхода: 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20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13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/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07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/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11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– 201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/0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/2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6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Продолжительность: 7 сезонов, 91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серии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Страна производства: США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Продюсерская компания: </a:t>
            </a:r>
            <a:r>
              <a:rPr lang="en-US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Netflix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Оценка пользователей: 98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>
              <a:lnSpc>
                <a:spcPct val="130000"/>
              </a:lnSpc>
            </a:pPr>
            <a:endParaRPr lang="en-IN" sz="1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386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5.2 ВЫВОДЫ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: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13510" y="826897"/>
            <a:ext cx="11382497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Для описательного портрета были взяты фильмы/сериалы с максимальным рейтингом: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за 1997 г. (год основания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Netflix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за 2013 г. (год начала производства собственных фильмов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Netflix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за 2016 г. (выход на глобальный рынок, регистрация в 190 странах мира</a:t>
            </a:r>
            <a:endParaRPr lang="en-US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Из выборки видно, что по мере развития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Netflix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 с каждым годом оценка пользователей 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становится выше. Если в 1997 и 2013 годах фильмов/сериалов с максимальной оценкой 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всего по одному, то в 2016 г. уже 6. Это можно связать с увеличением контента и 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анализом предпочтений пользователей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Сравнивая фильмы/сериалы по рейтингу ТВ, можно сказать, что фильмы с </a:t>
            </a:r>
            <a:r>
              <a:rPr lang="ru-RU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максимальными оценками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 за 2013 и 2016 года входят в рейтинг TVMA, программ предназначенных для </a:t>
            </a:r>
            <a:r>
              <a:rPr lang="ru-RU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</a:br>
            <a:r>
              <a:rPr lang="ru-RU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взрослых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, в отличии от фильма 1997 г., который подходит для любой аудитории (рейтинг G)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Все фильмы с максимальными оценками пользователей произведены в США</a:t>
            </a:r>
            <a:endParaRPr lang="en-US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Сериал "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Orange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Is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the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New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Black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" является собственным производством </a:t>
            </a:r>
            <a:r>
              <a:rPr lang="ru-RU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Netflix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и входит в топ фильмов/сериалов с максимальной оценкой 98 за 2016 г. , это может говорить о том, что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Netflix </a:t>
            </a:r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занимает одну из лидирующих позиций в своей индустрии.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8" y="2844420"/>
            <a:ext cx="5747656" cy="12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841101" y="2707399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528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План презентации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13509" y="929826"/>
            <a:ext cx="11041675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Кратко о </a:t>
            </a:r>
            <a:r>
              <a:rPr lang="en-US" sz="2400" b="1" dirty="0" smtClean="0">
                <a:solidFill>
                  <a:srgbClr val="FF0000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endParaRPr lang="en-US" sz="2400" i="1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Анализ роста запущенных шоу и выбросов </a:t>
            </a:r>
            <a:endParaRPr lang="ru-RU" sz="2400" b="1" dirty="0" smtClean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Анализ </a:t>
            </a:r>
            <a:r>
              <a:rPr lang="ru-RU" sz="2400" b="1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оценок </a:t>
            </a: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пользователей </a:t>
            </a:r>
            <a:endParaRPr lang="ru-RU" sz="2400" b="1" dirty="0" smtClean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Анализ </a:t>
            </a:r>
            <a:r>
              <a:rPr lang="ru-RU" sz="2400" b="1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рейтинговых </a:t>
            </a: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групп </a:t>
            </a:r>
            <a:endParaRPr lang="ru-RU" sz="2400" b="1" dirty="0" smtClean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Сравнение </a:t>
            </a:r>
            <a:r>
              <a:rPr lang="ru-RU" sz="2400" b="1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шоу </a:t>
            </a:r>
            <a:endParaRPr lang="ru-RU" sz="2400" b="1" dirty="0" smtClean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ru-RU" sz="2400" b="1" dirty="0" err="1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Дэшборд</a:t>
            </a: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691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1. Кратко 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о </a:t>
            </a:r>
            <a:r>
              <a:rPr lang="en-US" sz="36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NETFLIX</a:t>
            </a:r>
            <a:endParaRPr lang="en-IN" sz="36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13510" y="1320525"/>
            <a:ext cx="11041675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dirty="0" err="1">
                <a:solidFill>
                  <a:srgbClr val="FF0000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– развлекательная компания-поставщик фильмов, телешоу, мультфильмов и сериалов на основе потокового мультимедиа. 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 err="1">
                <a:solidFill>
                  <a:srgbClr val="FF0000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со штаб-квартирой в Лос-</a:t>
            </a:r>
            <a:r>
              <a:rPr lang="ru-RU" sz="20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Гатосе</a:t>
            </a: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(штат Калифорния, США) существует с 1997 года, имеет более 150 млн платных подписчиков из 190 стран мира.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Основатели </a:t>
            </a:r>
            <a:r>
              <a:rPr lang="ru-RU" sz="2000" b="1" dirty="0" err="1">
                <a:solidFill>
                  <a:srgbClr val="FF0000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– Рид </a:t>
            </a:r>
            <a:r>
              <a:rPr lang="ru-RU" sz="20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Хастингс</a:t>
            </a: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 и Марк </a:t>
            </a:r>
            <a:r>
              <a:rPr lang="ru-RU" sz="20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Рэндольф</a:t>
            </a: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Компания следит за реакцией пользователей на любые изменения в работе сервиса и сразу вносит нужные коррективы. Изучаются интересы и потребности аудитории, чтобы предлагать клиентам именно тот продукт, который они хотят. 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 2013 году компания вышла за рамки проката и начала выпускать собственные кинопродукты. Зрители ежегодно могут посмотреть более 100 новых фильмов, сериалов и телепрограмм производства </a:t>
            </a:r>
            <a:r>
              <a:rPr lang="ru-RU" sz="2000" b="1" dirty="0" err="1">
                <a:solidFill>
                  <a:srgbClr val="FF0000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2000" b="1" dirty="0">
                <a:solidFill>
                  <a:srgbClr val="FF0000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. 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algn="just"/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09" y="55871"/>
            <a:ext cx="883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2.1 Анализ </a:t>
            </a:r>
            <a:r>
              <a:rPr lang="ru-RU" sz="3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роста запущенных шоу</a:t>
            </a:r>
            <a:endParaRPr lang="en-IN" sz="3600" b="1" spc="300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96" y="702202"/>
            <a:ext cx="9174496" cy="59293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4805266" y="1348533"/>
            <a:ext cx="417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Основной рост наблюдается с 2010 года</a:t>
            </a:r>
          </a:p>
        </p:txBody>
      </p:sp>
      <p:sp>
        <p:nvSpPr>
          <p:cNvPr id="17" name="Овал 16"/>
          <p:cNvSpPr/>
          <p:nvPr/>
        </p:nvSpPr>
        <p:spPr>
          <a:xfrm>
            <a:off x="8780107" y="1119674"/>
            <a:ext cx="1596762" cy="50665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4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09" y="55871"/>
            <a:ext cx="774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2.2 Выбросы</a:t>
            </a:r>
            <a:endParaRPr lang="en-IN" sz="3600" b="1" spc="300" dirty="0">
              <a:solidFill>
                <a:srgbClr val="FF0000"/>
              </a:solidFill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0" y="1096126"/>
            <a:ext cx="11679635" cy="42689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3247055" y="3620277"/>
            <a:ext cx="2817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Начало производства собственных фильмов и сериалов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3125755" y="3163078"/>
            <a:ext cx="223936" cy="4572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58205" y="1735494"/>
            <a:ext cx="433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Сервис доступен для регистрации </a:t>
            </a:r>
          </a:p>
          <a:p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пользователей в 190 странах мира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10226351" y="2360645"/>
            <a:ext cx="877078" cy="7371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796834" y="3097763"/>
            <a:ext cx="760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796834" y="2360645"/>
            <a:ext cx="0" cy="1471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797132" y="2360645"/>
            <a:ext cx="0" cy="1471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512916" y="3097763"/>
            <a:ext cx="2842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87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400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2.3 ВЫВОДЫ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: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13509" y="929826"/>
            <a:ext cx="11713649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Выборка состоит из наблюдений начиная с </a:t>
            </a:r>
            <a:r>
              <a:rPr lang="ru-RU" sz="1500" dirty="0" smtClean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1940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г. и заканчивая 2017 г. Однако основной рост количества сериалов и </a:t>
            </a:r>
          </a:p>
          <a:p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фильмов начинается с 2010 года.</a:t>
            </a:r>
          </a:p>
          <a:p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sz="1500" b="1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Факторы влияющие на это</a:t>
            </a:r>
          </a:p>
          <a:p>
            <a:pPr algn="just"/>
            <a:endParaRPr lang="ru-RU" sz="1500" b="1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 2008 году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заключает договор со студией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Starz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Entertaiment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 которая предоставила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более 2000 </a:t>
            </a:r>
            <a:r>
              <a:rPr lang="en-US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en-US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фильмов и телешоу.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К 2010 году компания достигла соглашения с такими крупнейшими киностудиями, как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Paramount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Pictures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 </a:t>
            </a:r>
            <a:r>
              <a:rPr lang="en-US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en-US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Metro-Goldwyn-Mayer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Lionsgate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Disney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, MGM, GBS и многими другими.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 2010 году постепенно начинается международная интеграция. Целями сервиса стали страны Западной Европы и </a:t>
            </a:r>
            <a:b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Латинская Америка.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С 2013 года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производит собственные фильмы и сериалы, в том числе и анимационные, а также телепрограмм.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6 января 2016 года, во время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прессрелиза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на мировой выставке электроники CES, Рид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Хастингс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неожиданно объявил, что сервис запустился и доступен для регистрации пользователей в 190 странах мира, среди которых такие большие аудитории, как Россия, Индия и Южная Корея.</a:t>
            </a:r>
          </a:p>
          <a:p>
            <a:pPr algn="just"/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Выход на глобальный международный рынок способствует увеличению количество пользователей сервиса и как </a:t>
            </a:r>
          </a:p>
          <a:p>
            <a:pPr algn="just"/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следствие необходимости большего количества контента. В 2016 году компания выпускает 126 оригинальных сериалов </a:t>
            </a:r>
            <a:r>
              <a:rPr lang="ru-RU" sz="1500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ифильмов</a:t>
            </a:r>
            <a:r>
              <a:rPr lang="ru-RU" sz="1500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— больше, чем любой другой сетевой или кабельный канал</a:t>
            </a:r>
          </a:p>
          <a:p>
            <a:pPr>
              <a:lnSpc>
                <a:spcPct val="150000"/>
              </a:lnSpc>
            </a:pPr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114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3.1 Анализ 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оценок пользователей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9" y="1395839"/>
            <a:ext cx="4958287" cy="4723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6" y="1374620"/>
            <a:ext cx="4765633" cy="4765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2" name="TextBox 1"/>
          <p:cNvSpPr txBox="1"/>
          <p:nvPr/>
        </p:nvSpPr>
        <p:spPr>
          <a:xfrm>
            <a:off x="6365876" y="6257112"/>
            <a:ext cx="200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Среднее 81,398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73440" y="6257112"/>
            <a:ext cx="20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Медиана 83,500</a:t>
            </a:r>
          </a:p>
        </p:txBody>
      </p:sp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A419EA-ABBD-4D9D-AADC-4A6E3B977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235497"/>
              </p:ext>
            </p:extLst>
          </p:nvPr>
        </p:nvGraphicFramePr>
        <p:xfrm>
          <a:off x="891646" y="1559455"/>
          <a:ext cx="9766300" cy="347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BF349D-23B5-4F6F-B2E9-78E1873C31F1}"/>
              </a:ext>
            </a:extLst>
          </p:cNvPr>
          <p:cNvSpPr txBox="1"/>
          <p:nvPr/>
        </p:nvSpPr>
        <p:spPr>
          <a:xfrm>
            <a:off x="1105173" y="5141735"/>
            <a:ext cx="4410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E5091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Средняя оценка пользователей:</a:t>
            </a:r>
            <a:endParaRPr lang="en-IN" sz="2000" b="1" dirty="0">
              <a:solidFill>
                <a:srgbClr val="E5091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99C9C-A24F-4751-8F9E-B45EFDAD36E0}"/>
              </a:ext>
            </a:extLst>
          </p:cNvPr>
          <p:cNvSpPr txBox="1"/>
          <p:nvPr/>
        </p:nvSpPr>
        <p:spPr>
          <a:xfrm>
            <a:off x="1105173" y="5594182"/>
            <a:ext cx="20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2016 год – 84,31</a:t>
            </a:r>
            <a:endParaRPr lang="en-IN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346524" y="203615"/>
            <a:ext cx="845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3.2 Анализ </a:t>
            </a:r>
            <a:r>
              <a:rPr lang="ru-RU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оценок пользователей</a:t>
            </a:r>
            <a:endParaRPr lang="en-IN" sz="32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99C9C-A24F-4751-8F9E-B45EFDAD36E0}"/>
              </a:ext>
            </a:extLst>
          </p:cNvPr>
          <p:cNvSpPr txBox="1"/>
          <p:nvPr/>
        </p:nvSpPr>
        <p:spPr>
          <a:xfrm>
            <a:off x="1105173" y="6068188"/>
            <a:ext cx="391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2017 </a:t>
            </a:r>
            <a:r>
              <a:rPr lang="ru-RU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год (на 11.06.2017 г.) </a:t>
            </a:r>
            <a:r>
              <a:rPr lang="ru-RU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– 88,13</a:t>
            </a:r>
            <a:endParaRPr lang="en-IN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346524" y="788390"/>
            <a:ext cx="11684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Анализ средних оценок пользователей</a:t>
            </a:r>
            <a:r>
              <a:rPr lang="en-US" sz="2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ru-RU" sz="2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за</a:t>
            </a:r>
            <a:r>
              <a:rPr lang="en-US" sz="2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2016 </a:t>
            </a:r>
            <a:r>
              <a:rPr lang="ru-RU" sz="2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и 2017 г.</a:t>
            </a:r>
            <a:endParaRPr lang="en-IN" sz="2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3510" y="180566"/>
            <a:ext cx="37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spc="300" dirty="0" smtClean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3.3 ВЫВОДЫ</a:t>
            </a:r>
            <a:r>
              <a:rPr lang="ru-RU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:</a:t>
            </a:r>
            <a:endParaRPr lang="en-IN" sz="36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313509" y="929826"/>
            <a:ext cx="11452393" cy="500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1500" b="1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Большинство из оценённых фильмов имеют положительные оценки. Больше всего оценок в </a:t>
            </a:r>
            <a:b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диапазоне от 90 до 100 баллов.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Можно говорить, что на </a:t>
            </a:r>
            <a:r>
              <a:rPr lang="ru-RU" dirty="0" err="1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Netflix</a:t>
            </a: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 показывают фильмы и сериалы с высоким рейтингом, оценок </a:t>
            </a:r>
            <a: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ниже 50 баллов нет.</a:t>
            </a:r>
          </a:p>
          <a:p>
            <a:pPr algn="just"/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Отсутствуют оценки 60, 76, 87, возможно стоит обратить на это внимание и выяснить </a:t>
            </a:r>
            <a:b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причину.</a:t>
            </a:r>
          </a:p>
          <a:p>
            <a:pPr algn="just"/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Стоит отметить, что из 500 фильмов и сериалов оценку имеют только 256, на основе которых и составлен анализ. Стоит обратить внимание и выяснить по какой причине почти половина фильмов не имеют оценку.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В 2016 г. средняя оценка пользователя составила 84,31. В 2017 г. средняя оценка пользователя по состоянию на 11.06.2017 составила 88,13. Можно сказать, что 2017 г. успешнее, если </a:t>
            </a:r>
            <a:b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</a:br>
            <a:r>
              <a:rPr lang="ru-RU" dirty="0">
                <a:solidFill>
                  <a:schemeClr val="bg1"/>
                </a:solidFill>
                <a:latin typeface="Inter Light" panose="020B0604020202020204" charset="0"/>
                <a:ea typeface="Inter Light" panose="020B0604020202020204" charset="0"/>
                <a:cs typeface="Inter Light" panose="020B0604020202020204" charset="0"/>
              </a:rPr>
              <a:t>тенденция средних положительных оценок сохранится до конца года.</a:t>
            </a:r>
          </a:p>
          <a:p>
            <a:pPr>
              <a:lnSpc>
                <a:spcPct val="150000"/>
              </a:lnSpc>
            </a:pPr>
            <a:endParaRPr lang="ru-RU" sz="1500" dirty="0">
              <a:solidFill>
                <a:schemeClr val="bg1"/>
              </a:solidFill>
              <a:latin typeface="Inter Light" panose="020B0604020202020204" charset="0"/>
              <a:ea typeface="Inter Light" panose="020B0604020202020204" charset="0"/>
              <a:cs typeface="Inter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1671</Words>
  <Application>Microsoft Office PowerPoint</Application>
  <PresentationFormat>Широкоэкранный</PresentationFormat>
  <Paragraphs>136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 Light</vt:lpstr>
      <vt:lpstr>Calibri</vt:lpstr>
      <vt:lpstr>Wingdings</vt:lpstr>
      <vt:lpstr>Inter</vt:lpstr>
      <vt:lpstr>Inter Light</vt:lpstr>
      <vt:lpstr>Roboto</vt:lpstr>
      <vt:lpstr>Symbol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User</cp:lastModifiedBy>
  <cp:revision>283</cp:revision>
  <dcterms:created xsi:type="dcterms:W3CDTF">2021-11-03T05:56:55Z</dcterms:created>
  <dcterms:modified xsi:type="dcterms:W3CDTF">2023-02-23T10:24:55Z</dcterms:modified>
</cp:coreProperties>
</file>